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8" r:id="rId10"/>
    <p:sldId id="269" r:id="rId11"/>
    <p:sldId id="263" r:id="rId12"/>
    <p:sldId id="267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40" autoAdjust="0"/>
    <p:restoredTop sz="94660"/>
  </p:normalViewPr>
  <p:slideViewPr>
    <p:cSldViewPr>
      <p:cViewPr>
        <p:scale>
          <a:sx n="55" d="100"/>
          <a:sy n="55" d="100"/>
        </p:scale>
        <p:origin x="-1440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D03BB-4E49-4666-A227-73199B9108CC}" type="datetimeFigureOut">
              <a:rPr lang="en-IN" smtClean="0"/>
              <a:t>05-05-2014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2EDA7-7A0E-4AFE-8677-C865C2F50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7305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2EDA7-7A0E-4AFE-8677-C865C2F5072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609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2EDA7-7A0E-4AFE-8677-C865C2F50720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2468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2EDA7-7A0E-4AFE-8677-C865C2F50720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4106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7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6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0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7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0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7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6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4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0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1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6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78200" y="5791200"/>
            <a:ext cx="4648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Shonar Bangla" pitchFamily="34" charset="0"/>
                <a:cs typeface="Shonar Bangla" pitchFamily="34" charset="0"/>
              </a:rPr>
              <a:t>স্বাগতম</a:t>
            </a:r>
            <a:endParaRPr lang="en-IN" sz="96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060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19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99872"/>
            <a:ext cx="8915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গম ক্ষেতের দৈর্ঘ্য =৭০ মিঃ এবং প্রস্থ ৫০ মিঃ</a:t>
            </a:r>
          </a:p>
          <a:p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গম ক্ষেতের ক্ষেত্রফল=(দৈর্ঘ্য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×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প্রস্থ) বর্গ একক</a:t>
            </a:r>
          </a:p>
          <a:p>
            <a:r>
              <a:rPr lang="bn-BD" sz="40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                             =(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৭০× ৫০)বর্গ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মিঃ      </a:t>
            </a:r>
          </a:p>
          <a:p>
            <a:r>
              <a:rPr lang="bn-BD" sz="40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                               =৩৫০০ বর্গ মিঃ</a:t>
            </a:r>
          </a:p>
          <a:p>
            <a:endParaRPr lang="bn-BD" sz="4000" b="1" dirty="0">
              <a:latin typeface="Shonar Bangla" pitchFamily="34" charset="0"/>
              <a:cs typeface="Shonar Bangla" pitchFamily="34" charset="0"/>
            </a:endParaRPr>
          </a:p>
          <a:p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গম ক্ষেতের পরিসীমা=২(দৈর্ঘ্য+ প্রস্থ) একক</a:t>
            </a:r>
          </a:p>
          <a:p>
            <a:r>
              <a:rPr lang="bn-BD" sz="40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                            =২(৭০+৫০) মিঃ</a:t>
            </a:r>
          </a:p>
          <a:p>
            <a:r>
              <a:rPr lang="bn-BD" sz="40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                            =(১৪০+১০০) মিঃ</a:t>
            </a:r>
          </a:p>
          <a:p>
            <a:r>
              <a:rPr lang="bn-BD" sz="40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                            =২৪০ মিঃ</a:t>
            </a:r>
          </a:p>
        </p:txBody>
      </p:sp>
    </p:spTree>
    <p:extLst>
      <p:ext uri="{BB962C8B-B14F-4D97-AF65-F5344CB8AC3E}">
        <p14:creationId xmlns:p14="http://schemas.microsoft.com/office/powerpoint/2010/main" val="70477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160" y="-15240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i="1" dirty="0" err="1" smtClean="0">
                <a:latin typeface="Shonar Bangla" pitchFamily="34" charset="0"/>
                <a:cs typeface="Shonar Bangla" pitchFamily="34" charset="0"/>
              </a:rPr>
              <a:t>মূল্যায়ন</a:t>
            </a:r>
            <a:endParaRPr lang="en-IN" sz="88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30480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১।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আয়তক্ষেত্রের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ক্ষেত্রফল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নির্নয়ের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সূত্রটি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বল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endParaRPr lang="en-US" sz="3200" b="1" i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২।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আয়তক্ষেত্রের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পরিসীমা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নির্নয়ের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সূত্রটি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লিখ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endParaRPr lang="en-US" sz="3200" b="1" i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৩। ৬০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মিঃ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দৈর্ঘ</a:t>
            </a:r>
            <a:r>
              <a:rPr lang="bn-BD" sz="3600" b="1" i="1" dirty="0" smtClean="0">
                <a:latin typeface="Shonar Bangla" pitchFamily="34" charset="0"/>
                <a:cs typeface="Shonar Bangla" pitchFamily="34" charset="0"/>
              </a:rPr>
              <a:t>্য 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ও ৪০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মিঃ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প্রস্থ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বিশিষ্ট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জমির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3600" b="1" i="1" dirty="0" smtClean="0">
                <a:latin typeface="Shonar Bangla" pitchFamily="34" charset="0"/>
                <a:cs typeface="Shonar Bangla" pitchFamily="34" charset="0"/>
              </a:rPr>
              <a:t> পরিসীমা 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নির্ন</a:t>
            </a:r>
            <a:r>
              <a:rPr lang="bn-BD" sz="3600" b="1" i="1" dirty="0" smtClean="0">
                <a:latin typeface="Shonar Bangla" pitchFamily="34" charset="0"/>
                <a:cs typeface="Shonar Bangla" pitchFamily="34" charset="0"/>
              </a:rPr>
              <a:t>য়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b="1" i="1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4000" b="1" i="1" dirty="0" smtClean="0">
                <a:latin typeface="Shonar Bangla" pitchFamily="34" charset="0"/>
                <a:cs typeface="Shonar Bangla" pitchFamily="34" charset="0"/>
              </a:rPr>
              <a:t>।</a:t>
            </a:r>
            <a:endParaRPr lang="en-IN" sz="32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1824" y="1625767"/>
            <a:ext cx="39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 err="1" smtClean="0">
                <a:latin typeface="Shonar Bangla" pitchFamily="34" charset="0"/>
                <a:cs typeface="Shonar Bangla" pitchFamily="34" charset="0"/>
              </a:rPr>
              <a:t>একক</a:t>
            </a:r>
            <a:r>
              <a:rPr lang="en-US" sz="60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6000" b="1" i="1" dirty="0" err="1" smtClean="0">
                <a:latin typeface="Shonar Bangla" pitchFamily="34" charset="0"/>
                <a:cs typeface="Shonar Bangla" pitchFamily="34" charset="0"/>
              </a:rPr>
              <a:t>কাজ</a:t>
            </a:r>
            <a:endParaRPr lang="en-IN" sz="6000" b="1" i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4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36266"/>
            <a:ext cx="6705599" cy="45203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64871" y="6223574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রাস্তাসহ আয়তাকার</a:t>
            </a:r>
            <a:r>
              <a:rPr lang="bn-BD" sz="32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000" b="1" dirty="0" smtClean="0">
                <a:latin typeface="Shonar Bangla" pitchFamily="34" charset="0"/>
                <a:cs typeface="Shonar Bangla" pitchFamily="34" charset="0"/>
              </a:rPr>
              <a:t>আম বাগান</a:t>
            </a:r>
            <a:endParaRPr lang="en-IN" sz="4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৬০ মিঃ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89258" y="2913890"/>
            <a:ext cx="9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/>
              <a:t>৪০ মিঃ</a:t>
            </a:r>
            <a:endParaRPr lang="en-IN" b="1" dirty="0"/>
          </a:p>
        </p:txBody>
      </p:sp>
      <p:sp>
        <p:nvSpPr>
          <p:cNvPr id="6" name="Flowchart: Process 5"/>
          <p:cNvSpPr/>
          <p:nvPr/>
        </p:nvSpPr>
        <p:spPr>
          <a:xfrm>
            <a:off x="152400" y="369332"/>
            <a:ext cx="8229600" cy="585424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ight Arrow 8"/>
          <p:cNvSpPr/>
          <p:nvPr/>
        </p:nvSpPr>
        <p:spPr>
          <a:xfrm>
            <a:off x="1219200" y="5556640"/>
            <a:ext cx="1600200" cy="66693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3162300" y="555664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Shonar Bangla" pitchFamily="34" charset="0"/>
                <a:cs typeface="Shonar Bangla" pitchFamily="34" charset="0"/>
              </a:rPr>
              <a:t>রাস্তা</a:t>
            </a:r>
            <a:endParaRPr lang="en-IN" sz="44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1" name="Up Arrow 10"/>
          <p:cNvSpPr/>
          <p:nvPr/>
        </p:nvSpPr>
        <p:spPr>
          <a:xfrm>
            <a:off x="7619999" y="2584967"/>
            <a:ext cx="762001" cy="1606033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Left Arrow 11"/>
          <p:cNvSpPr/>
          <p:nvPr/>
        </p:nvSpPr>
        <p:spPr>
          <a:xfrm>
            <a:off x="3505200" y="369332"/>
            <a:ext cx="1866900" cy="66693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Down Arrow 12"/>
          <p:cNvSpPr/>
          <p:nvPr/>
        </p:nvSpPr>
        <p:spPr>
          <a:xfrm>
            <a:off x="152400" y="1981200"/>
            <a:ext cx="762000" cy="1676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2400" y="184666"/>
            <a:ext cx="3352800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800601" y="184666"/>
            <a:ext cx="3581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763000" y="369332"/>
            <a:ext cx="0" cy="2450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874565" y="3387983"/>
            <a:ext cx="0" cy="2835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48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7716" y="133439"/>
            <a:ext cx="38240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dirty="0" smtClean="0">
                <a:latin typeface="Shonar Bangla" pitchFamily="34" charset="0"/>
                <a:cs typeface="Shonar Bangla" pitchFamily="34" charset="0"/>
              </a:rPr>
              <a:t>বাড়ির কাজ</a:t>
            </a:r>
            <a:endParaRPr lang="en-IN" sz="8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599" y="1456878"/>
            <a:ext cx="8755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উপরের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ছবিটি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লক্ষ্য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এবং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নিচের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সমস্যাগুলোর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সমাধান</a:t>
            </a:r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b="1" i="1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endParaRPr lang="en-IN" sz="36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06" y="2895600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Shonar Bangla" pitchFamily="34" charset="0"/>
                <a:cs typeface="Shonar Bangla" pitchFamily="34" charset="0"/>
              </a:rPr>
              <a:t>ক) রাস্তাসহ বাগানটির ক্ষেত্রফল নির্নয় কর।</a:t>
            </a:r>
          </a:p>
          <a:p>
            <a:endParaRPr lang="bn-BD" sz="3600" b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3600" b="1" dirty="0" smtClean="0">
                <a:latin typeface="Shonar Bangla" pitchFamily="34" charset="0"/>
                <a:cs typeface="Shonar Bangla" pitchFamily="34" charset="0"/>
              </a:rPr>
              <a:t>খ) রাস্তাটির বিস্তার ৪ মিটার হলে ঐ রাস্তার ক্ষেত্রফল</a:t>
            </a:r>
            <a:r>
              <a:rPr lang="en-US" sz="36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3600" b="1" dirty="0" smtClean="0">
                <a:latin typeface="Shonar Bangla" pitchFamily="34" charset="0"/>
                <a:cs typeface="Shonar Bangla" pitchFamily="34" charset="0"/>
              </a:rPr>
              <a:t> নির্নয় কর।</a:t>
            </a:r>
          </a:p>
          <a:p>
            <a:endParaRPr lang="bn-BD" sz="3600" b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3600" b="1" dirty="0" smtClean="0">
                <a:latin typeface="Shonar Bangla" pitchFamily="34" charset="0"/>
                <a:cs typeface="Shonar Bangla" pitchFamily="34" charset="0"/>
              </a:rPr>
              <a:t>গ) ৬ সেমি দের্ঘ্য ও ৪ সেমি প্রস্থ বিশিষ্ট পাথর দ্বারা ঐ রাস্তাটি  বাধতে কয়টি পাথর লাগবে</a:t>
            </a:r>
            <a:r>
              <a:rPr lang="bn-BD" sz="2400" b="1" dirty="0" smtClean="0">
                <a:latin typeface="Shonar Bangla" pitchFamily="34" charset="0"/>
                <a:cs typeface="Shonar Bangla" pitchFamily="34" charset="0"/>
              </a:rPr>
              <a:t>? </a:t>
            </a:r>
          </a:p>
          <a:p>
            <a:endParaRPr lang="en-IN" b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2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2" y="36576"/>
            <a:ext cx="9144000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54096" y="5719571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i="1" dirty="0" smtClean="0">
                <a:latin typeface="Shonar Bangla" pitchFamily="34" charset="0"/>
                <a:cs typeface="Shonar Bangla" pitchFamily="34" charset="0"/>
              </a:rPr>
              <a:t>ধন্যবাদ</a:t>
            </a:r>
            <a:endParaRPr lang="en-IN" sz="6600" b="1" i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6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860503"/>
            <a:ext cx="5257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dirty="0" smtClean="0">
                <a:latin typeface="Shonar Bangla" pitchFamily="34" charset="0"/>
                <a:cs typeface="Shonar Bangla" pitchFamily="34" charset="0"/>
              </a:rPr>
              <a:t>শিক্ষক পরিচিতি</a:t>
            </a:r>
            <a:endParaRPr lang="en-IN" sz="8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198" y="2413075"/>
            <a:ext cx="80010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i="1" dirty="0" smtClean="0">
                <a:latin typeface="Shonar Bangla" pitchFamily="34" charset="0"/>
                <a:cs typeface="Shonar Bangla" pitchFamily="34" charset="0"/>
              </a:rPr>
              <a:t>এস এম মিফরাহ উদ্দিন</a:t>
            </a:r>
          </a:p>
          <a:p>
            <a:r>
              <a:rPr lang="bn-BD" sz="4000" b="1" i="1" dirty="0" smtClean="0">
                <a:latin typeface="Shonar Bangla" pitchFamily="34" charset="0"/>
                <a:cs typeface="Shonar Bangla" pitchFamily="34" charset="0"/>
              </a:rPr>
              <a:t>সহকারী শিক্ষক (ভৌতবিজ্ঞান)</a:t>
            </a:r>
          </a:p>
          <a:p>
            <a:r>
              <a:rPr lang="bn-BD" sz="4000" b="1" i="1" dirty="0" smtClean="0">
                <a:latin typeface="Shonar Bangla" pitchFamily="34" charset="0"/>
                <a:cs typeface="Shonar Bangla" pitchFamily="34" charset="0"/>
              </a:rPr>
              <a:t>বঙ্গবন্ধু স্মৃতি সরকারি উচ্চ বালিকা বিদ্যালয়</a:t>
            </a:r>
          </a:p>
          <a:p>
            <a:r>
              <a:rPr lang="bn-BD" sz="4000" b="1" i="1" dirty="0" smtClean="0">
                <a:latin typeface="Shonar Bangla" pitchFamily="34" charset="0"/>
                <a:cs typeface="Shonar Bangla" pitchFamily="34" charset="0"/>
              </a:rPr>
              <a:t>টুঙ্গীপাড়া,গোপালগঞ্জ</a:t>
            </a:r>
            <a:r>
              <a:rPr lang="bn-BD" sz="2800" b="1" i="1" dirty="0" smtClean="0">
                <a:latin typeface="Shonar Bangla" pitchFamily="34" charset="0"/>
                <a:cs typeface="Shonar Bangla" pitchFamily="34" charset="0"/>
              </a:rPr>
              <a:t>।</a:t>
            </a:r>
            <a:endParaRPr lang="en-US" sz="2800" b="1" i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600" b="1" i="1" dirty="0" smtClean="0">
                <a:latin typeface="Shonar Bangla" pitchFamily="34" charset="0"/>
                <a:cs typeface="Shonar Bangla" pitchFamily="34" charset="0"/>
              </a:rPr>
              <a:t>Cell-01714949521</a:t>
            </a:r>
            <a:endParaRPr lang="bn-BD" sz="3600" b="1" i="1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2400" b="1" i="1" dirty="0">
              <a:latin typeface="Shonar Bangla" pitchFamily="34" charset="0"/>
              <a:cs typeface="Shonar Bangla" pitchFamily="34" charset="0"/>
            </a:endParaRPr>
          </a:p>
          <a:p>
            <a:endParaRPr lang="bn-BD" sz="2400" b="1" i="1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sz="2400" b="1" i="1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b="1" i="1" dirty="0" smtClean="0">
              <a:latin typeface="Shonar Bangla" pitchFamily="34" charset="0"/>
              <a:cs typeface="Shonar Bangla" pitchFamily="34" charset="0"/>
            </a:endParaRPr>
          </a:p>
          <a:p>
            <a:endParaRPr lang="en-IN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2582" y="5297269"/>
            <a:ext cx="6117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Shonar Bangla" pitchFamily="34" charset="0"/>
                <a:cs typeface="Shonar Bangla" pitchFamily="34" charset="0"/>
              </a:rPr>
              <a:t>Email-smmifrahuddin@gmail.com</a:t>
            </a:r>
            <a:endParaRPr lang="en-IN" sz="3600" b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2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990600"/>
            <a:ext cx="61697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nar Bangla" pitchFamily="34" charset="0"/>
                <a:cs typeface="Shonar Bangla" pitchFamily="34" charset="0"/>
              </a:rPr>
              <a:t>পাঠ পরিচিতি</a:t>
            </a:r>
            <a:endParaRPr lang="en-IN" sz="8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1490" y="2895600"/>
            <a:ext cx="6400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i="1" dirty="0" smtClean="0">
                <a:latin typeface="Shonar Bangla" pitchFamily="34" charset="0"/>
                <a:cs typeface="Shonar Bangla" pitchFamily="34" charset="0"/>
              </a:rPr>
              <a:t>শ্রেণিঃ অষ্টম</a:t>
            </a:r>
          </a:p>
          <a:p>
            <a:r>
              <a:rPr lang="bn-BD" sz="5400" b="1" i="1" dirty="0" smtClean="0">
                <a:latin typeface="Shonar Bangla" pitchFamily="34" charset="0"/>
                <a:cs typeface="Shonar Bangla" pitchFamily="34" charset="0"/>
              </a:rPr>
              <a:t>বিষয়ঃ গণিত (পাটীগণিত)</a:t>
            </a:r>
          </a:p>
          <a:p>
            <a:r>
              <a:rPr lang="bn-BD" sz="5400" b="1" i="1" dirty="0" smtClean="0">
                <a:latin typeface="Shonar Bangla" pitchFamily="34" charset="0"/>
                <a:cs typeface="Shonar Bangla" pitchFamily="34" charset="0"/>
              </a:rPr>
              <a:t>সময়ঃ ৪৫ মিনিট</a:t>
            </a:r>
          </a:p>
          <a:p>
            <a:r>
              <a:rPr lang="bn-BD" sz="5400" b="1" i="1" dirty="0" smtClean="0">
                <a:latin typeface="Shonar Bangla" pitchFamily="34" charset="0"/>
                <a:cs typeface="Shonar Bangla" pitchFamily="34" charset="0"/>
              </a:rPr>
              <a:t>তারিখঃ ০৪।০৫।২০১৪ইং</a:t>
            </a:r>
            <a:endParaRPr lang="en-IN" sz="5400" b="1" i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82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0228" y="609600"/>
            <a:ext cx="8157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i="1" dirty="0" smtClean="0">
                <a:latin typeface="Shonar Bangla" pitchFamily="34" charset="0"/>
                <a:cs typeface="Shonar Bangla" pitchFamily="34" charset="0"/>
              </a:rPr>
              <a:t>নিচের চিত্র গুলো লক্ষ্য কর</a:t>
            </a:r>
            <a:endParaRPr lang="en-IN" sz="72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6280" y="5507129"/>
            <a:ext cx="8199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i="1" dirty="0" smtClean="0">
                <a:latin typeface="Shonar Bangla" pitchFamily="34" charset="0"/>
                <a:cs typeface="Shonar Bangla" pitchFamily="34" charset="0"/>
              </a:rPr>
              <a:t>এগুলো কিসের চিত্র?</a:t>
            </a:r>
            <a:endParaRPr lang="en-IN" sz="80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757486"/>
            <a:ext cx="3322318" cy="181451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747" y="2438400"/>
            <a:ext cx="4481253" cy="23145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7180" y="2238345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Shonar Bangla" pitchFamily="34" charset="0"/>
                <a:cs typeface="Shonar Bangla" pitchFamily="34" charset="0"/>
              </a:rPr>
              <a:t>A</a:t>
            </a:r>
            <a:endParaRPr lang="en-IN" sz="2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228" y="4752975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Shonar Bangla" pitchFamily="34" charset="0"/>
                <a:cs typeface="Shonar Bangla" pitchFamily="34" charset="0"/>
              </a:rPr>
              <a:t>B</a:t>
            </a:r>
            <a:endParaRPr lang="en-IN" sz="2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89604" y="4783753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nar Bangla" pitchFamily="34" charset="0"/>
                <a:cs typeface="Shonar Bangla" pitchFamily="34" charset="0"/>
              </a:rPr>
              <a:t>C</a:t>
            </a:r>
            <a:endParaRPr lang="en-IN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7496" y="2244441"/>
            <a:ext cx="946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nar Bangla" pitchFamily="34" charset="0"/>
                <a:cs typeface="Shonar Bangla" pitchFamily="34" charset="0"/>
              </a:rPr>
              <a:t>D</a:t>
            </a:r>
            <a:endParaRPr lang="en-IN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40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858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b="1" i="1" dirty="0" smtClean="0">
                <a:latin typeface="Shonar Bangla" pitchFamily="34" charset="0"/>
                <a:cs typeface="Shonar Bangla" pitchFamily="34" charset="0"/>
              </a:rPr>
              <a:t>আজকের পাঠ</a:t>
            </a:r>
            <a:endParaRPr lang="en-IN" sz="96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971800"/>
            <a:ext cx="9067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i="1" dirty="0" smtClean="0">
                <a:latin typeface="Shonar Bangla" pitchFamily="34" charset="0"/>
                <a:cs typeface="Shonar Bangla" pitchFamily="34" charset="0"/>
              </a:rPr>
              <a:t>আয়তক্ষেত্রের ক্ষেত্রফল </a:t>
            </a:r>
            <a:endParaRPr lang="en-US" sz="6600" b="1" i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6600" b="1" i="1" dirty="0" smtClean="0">
                <a:latin typeface="Shonar Bangla" pitchFamily="34" charset="0"/>
                <a:cs typeface="Shonar Bangla" pitchFamily="34" charset="0"/>
              </a:rPr>
              <a:t>                </a:t>
            </a:r>
            <a:r>
              <a:rPr lang="bn-BD" sz="6600" b="1" i="1" dirty="0" smtClean="0">
                <a:latin typeface="Shonar Bangla" pitchFamily="34" charset="0"/>
                <a:cs typeface="Shonar Bangla" pitchFamily="34" charset="0"/>
              </a:rPr>
              <a:t>ও</a:t>
            </a:r>
            <a:endParaRPr lang="en-US" sz="6600" b="1" i="1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bn-BD" sz="6600" b="1" i="1" dirty="0" smtClean="0">
                <a:latin typeface="Shonar Bangla" pitchFamily="34" charset="0"/>
                <a:cs typeface="Shonar Bangla" pitchFamily="34" charset="0"/>
              </a:rPr>
              <a:t>পরিসীমা নির্নয়</a:t>
            </a:r>
            <a:r>
              <a:rPr lang="en-US" sz="6600" b="1" i="1" dirty="0" smtClean="0">
                <a:latin typeface="Shonar Bangla" pitchFamily="34" charset="0"/>
                <a:cs typeface="Shonar Bangla" pitchFamily="34" charset="0"/>
              </a:rPr>
              <a:t>  ।</a:t>
            </a:r>
            <a:endParaRPr lang="en-IN" sz="6600" b="1" i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49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8899" y="228599"/>
            <a:ext cx="40005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dirty="0" smtClean="0">
                <a:latin typeface="Shonar Bangla" pitchFamily="34" charset="0"/>
                <a:cs typeface="Shonar Bangla" pitchFamily="34" charset="0"/>
              </a:rPr>
              <a:t>শিখণফল</a:t>
            </a:r>
            <a:endParaRPr lang="en-IN" sz="8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828800"/>
            <a:ext cx="81533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i="1" dirty="0" smtClean="0">
                <a:latin typeface="Shonar Bangla" pitchFamily="34" charset="0"/>
                <a:cs typeface="Shonar Bangla" pitchFamily="34" charset="0"/>
              </a:rPr>
              <a:t>এই পাঠ শেষে শিক্ষার্থীরা</a:t>
            </a:r>
            <a:endParaRPr lang="en-IN" sz="60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0962" y="4320064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IN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8582" y="3581400"/>
            <a:ext cx="8915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১। আয়তক্ষেত্রের ক্ষেত্রফল নির্নয়ের সূত্র বলতে পারবে</a:t>
            </a:r>
            <a:r>
              <a:rPr lang="bn-BD" sz="28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।</a:t>
            </a:r>
            <a:endParaRPr lang="en-US" sz="2800" b="1" i="1" dirty="0" smtClean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  <a:p>
            <a:pPr lvl="0"/>
            <a:endParaRPr lang="bn-BD" sz="2800" b="1" i="1" dirty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BD" sz="3600" b="1" i="1" dirty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২</a:t>
            </a:r>
            <a:r>
              <a:rPr lang="bn-BD" sz="36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। আয়তক্ষেত্রের পরিসীমা </a:t>
            </a:r>
            <a:r>
              <a:rPr lang="bn-BD" sz="3600" b="1" i="1" dirty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নির্নয়ের সূত্র </a:t>
            </a:r>
            <a:r>
              <a:rPr lang="bn-BD" sz="36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ব্যাখ্যা করতে</a:t>
            </a:r>
            <a:r>
              <a:rPr lang="en-US" sz="36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  </a:t>
            </a:r>
            <a:r>
              <a:rPr lang="bn-BD" sz="36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পারবে।</a:t>
            </a:r>
            <a:endParaRPr lang="en-US" sz="3600" b="1" i="1" dirty="0" smtClean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  <a:p>
            <a:endParaRPr lang="bn-BD" sz="2800" b="1" i="1" dirty="0" smtClean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  <a:p>
            <a:r>
              <a:rPr lang="bn-BD" sz="3600" b="1" i="1" dirty="0" smtClean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৩। বাস্তব সমস্যার সমাধান করতে পারবে।</a:t>
            </a:r>
            <a:endParaRPr lang="bn-BD" sz="3600" b="1" i="1" dirty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  <a:p>
            <a:pPr lvl="0"/>
            <a:endParaRPr lang="en-IN" sz="2800" b="1" i="1" dirty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79353"/>
            <a:ext cx="4187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পাঠ উপস্থাপন</a:t>
            </a:r>
            <a:endParaRPr lang="en-IN" sz="4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9" y="5562600"/>
            <a:ext cx="93356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Shonar Bangla" pitchFamily="34" charset="0"/>
                <a:cs typeface="Shonar Bangla" pitchFamily="34" charset="0"/>
              </a:rPr>
              <a:t>আয়তক্ষেত্রের ক্ষেত্রফল =( দৈর্ঘ  </a:t>
            </a:r>
            <a:r>
              <a:rPr lang="bn-BD" sz="3200" b="1" dirty="0" smtClean="0">
                <a:latin typeface="Shonar Bangla" pitchFamily="34" charset="0"/>
                <a:cs typeface="Shonar Bangla" pitchFamily="34" charset="0"/>
              </a:rPr>
              <a:t> × </a:t>
            </a:r>
            <a:r>
              <a:rPr lang="bn-BD" sz="3200" b="1" dirty="0" smtClean="0">
                <a:latin typeface="Shonar Bangla" pitchFamily="34" charset="0"/>
                <a:cs typeface="Shonar Bangla" pitchFamily="34" charset="0"/>
              </a:rPr>
              <a:t>প্রস্থ) বর্গ একক</a:t>
            </a:r>
          </a:p>
          <a:p>
            <a:r>
              <a:rPr lang="bn-BD" sz="3200" b="1" dirty="0" smtClean="0">
                <a:latin typeface="Shonar Bangla" pitchFamily="34" charset="0"/>
                <a:cs typeface="Shonar Bangla" pitchFamily="34" charset="0"/>
              </a:rPr>
              <a:t>আয়তক্ষেত্রের পরিসীমা = ২(দৈর্ঘ্য+প্রস্থ) একক</a:t>
            </a:r>
            <a:endParaRPr lang="en-IN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599" y="2133600"/>
            <a:ext cx="5147691" cy="2057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1610380"/>
            <a:ext cx="2442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দৈর্ঘ</a:t>
            </a:r>
            <a:r>
              <a:rPr lang="en-US" sz="2800" b="1" dirty="0" err="1" smtClean="0">
                <a:latin typeface="Shonar Bangla" pitchFamily="34" charset="0"/>
                <a:cs typeface="Shonar Bangla" pitchFamily="34" charset="0"/>
              </a:rPr>
              <a:t>্য</a:t>
            </a:r>
            <a:endParaRPr lang="en-IN" sz="2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7699" y="4415135"/>
            <a:ext cx="1483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Shonar Bangla" pitchFamily="34" charset="0"/>
                <a:cs typeface="Shonar Bangla" pitchFamily="34" charset="0"/>
              </a:rPr>
              <a:t>দৈর্ঘ</a:t>
            </a:r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্য</a:t>
            </a:r>
            <a:endParaRPr lang="en-IN" sz="24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799" y="2743200"/>
            <a:ext cx="959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Shonar Bangla" pitchFamily="34" charset="0"/>
                <a:cs typeface="Shonar Bangla" pitchFamily="34" charset="0"/>
              </a:rPr>
              <a:t>প্রস্থ</a:t>
            </a:r>
            <a:endParaRPr lang="en-IN" sz="24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77548" y="2803110"/>
            <a:ext cx="87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Shonar Bangla" pitchFamily="34" charset="0"/>
                <a:cs typeface="Shonar Bangla" pitchFamily="34" charset="0"/>
              </a:rPr>
              <a:t>প্রস্থ</a:t>
            </a:r>
            <a:endParaRPr lang="en-IN" sz="24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86100" y="2738974"/>
            <a:ext cx="379533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bn-BD" sz="5400" b="1" i="1" dirty="0" smtClean="0">
                <a:latin typeface="Shonar Bangla" pitchFamily="34" charset="0"/>
                <a:cs typeface="Shonar Bangla" pitchFamily="34" charset="0"/>
              </a:rPr>
              <a:t>আয়তক্ষেত্র</a:t>
            </a:r>
            <a:endParaRPr lang="en-IN" sz="5400" b="1" i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38200" y="2803110"/>
            <a:ext cx="697992" cy="397529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7854696" y="2803110"/>
            <a:ext cx="691012" cy="359190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457700" y="1143000"/>
            <a:ext cx="327184" cy="467380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4" name="Up Arrow 13"/>
          <p:cNvSpPr/>
          <p:nvPr/>
        </p:nvSpPr>
        <p:spPr>
          <a:xfrm>
            <a:off x="4600575" y="4793226"/>
            <a:ext cx="578025" cy="533400"/>
          </a:xfrm>
          <a:prstGeom prst="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3600" y="1594914"/>
            <a:ext cx="1395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A</a:t>
            </a:r>
            <a:endParaRPr lang="en-IN" sz="2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4195834"/>
            <a:ext cx="139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Shonar Bangla" pitchFamily="34" charset="0"/>
                <a:cs typeface="Shonar Bangla" pitchFamily="34" charset="0"/>
              </a:rPr>
              <a:t>B</a:t>
            </a:r>
            <a:endParaRPr lang="en-IN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399" y="4191000"/>
            <a:ext cx="1657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Shonar Bangla" pitchFamily="34" charset="0"/>
                <a:cs typeface="Shonar Bangla" pitchFamily="34" charset="0"/>
              </a:rPr>
              <a:t>C</a:t>
            </a:r>
            <a:endParaRPr lang="en-IN" sz="32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31152" y="1610380"/>
            <a:ext cx="1177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Shonar Bangla" pitchFamily="34" charset="0"/>
                <a:cs typeface="Shonar Bangla" pitchFamily="34" charset="0"/>
              </a:rPr>
              <a:t>D</a:t>
            </a:r>
            <a:endParaRPr lang="en-IN" sz="2800" b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07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019248"/>
            <a:ext cx="4419600" cy="2514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/>
          </a:p>
        </p:txBody>
      </p:sp>
      <p:sp>
        <p:nvSpPr>
          <p:cNvPr id="3" name="TextBox 2"/>
          <p:cNvSpPr txBox="1"/>
          <p:nvPr/>
        </p:nvSpPr>
        <p:spPr>
          <a:xfrm>
            <a:off x="2019300" y="3728514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Shonar Bangla" pitchFamily="34" charset="0"/>
                <a:cs typeface="Shonar Bangla" pitchFamily="34" charset="0"/>
              </a:rPr>
              <a:t>দৈর্ঘ্য</a:t>
            </a:r>
            <a:endParaRPr lang="en-IN" sz="4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0686" y="2062489"/>
            <a:ext cx="1047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Shonar Bangla" pitchFamily="34" charset="0"/>
                <a:cs typeface="Shonar Bangla" pitchFamily="34" charset="0"/>
              </a:rPr>
              <a:t>প্রস্থ</a:t>
            </a:r>
            <a:endParaRPr lang="en-IN" sz="36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062489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ক্ষেত্রফল</a:t>
            </a:r>
            <a:r>
              <a:rPr lang="en-US" sz="2400" b="1" dirty="0" smtClean="0">
                <a:latin typeface="Shonar Bangla" pitchFamily="34" charset="0"/>
                <a:cs typeface="Shonar Bangla" pitchFamily="34" charset="0"/>
              </a:rPr>
              <a:t>=(</a:t>
            </a:r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দৈর্ঘ্য</a:t>
            </a:r>
            <a:r>
              <a:rPr lang="en-US" sz="2400" b="1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2400" b="1" dirty="0" smtClean="0">
                <a:latin typeface="Shonar Bangla" pitchFamily="34" charset="0"/>
                <a:cs typeface="Shonar Bangla" pitchFamily="34" charset="0"/>
              </a:rPr>
              <a:t>× </a:t>
            </a:r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প্রস্থ</a:t>
            </a:r>
            <a:r>
              <a:rPr lang="en-US" sz="2400" b="1" dirty="0" smtClean="0">
                <a:latin typeface="Shonar Bangla" pitchFamily="34" charset="0"/>
                <a:cs typeface="Shonar Bangla" pitchFamily="34" charset="0"/>
              </a:rPr>
              <a:t>   </a:t>
            </a:r>
            <a:r>
              <a:rPr lang="en-US" sz="2400" b="1" dirty="0" smtClean="0">
                <a:latin typeface="Shonar Bangla" pitchFamily="34" charset="0"/>
                <a:cs typeface="Shonar Bangla" pitchFamily="34" charset="0"/>
              </a:rPr>
              <a:t>)  </a:t>
            </a:r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বর্গ</a:t>
            </a:r>
            <a:r>
              <a:rPr lang="en-US" sz="2400" b="1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একক</a:t>
            </a:r>
            <a:endParaRPr lang="en-IN" sz="24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74456" y="3962400"/>
            <a:ext cx="4267199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4688115" y="6313713"/>
            <a:ext cx="1120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Shonar Bangla" pitchFamily="34" charset="0"/>
                <a:cs typeface="Shonar Bangla" pitchFamily="34" charset="0"/>
              </a:rPr>
              <a:t>পরিসীমা</a:t>
            </a:r>
            <a:endParaRPr lang="en-IN" sz="24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5808437" y="6313712"/>
            <a:ext cx="2954564" cy="46166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Up Arrow 17"/>
          <p:cNvSpPr/>
          <p:nvPr/>
        </p:nvSpPr>
        <p:spPr>
          <a:xfrm>
            <a:off x="8541655" y="4117083"/>
            <a:ext cx="414565" cy="2165943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Left Arrow 18"/>
          <p:cNvSpPr/>
          <p:nvPr/>
        </p:nvSpPr>
        <p:spPr>
          <a:xfrm>
            <a:off x="4343400" y="3631179"/>
            <a:ext cx="4198255" cy="33121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Down Arrow 19"/>
          <p:cNvSpPr/>
          <p:nvPr/>
        </p:nvSpPr>
        <p:spPr>
          <a:xfrm>
            <a:off x="3886200" y="3962400"/>
            <a:ext cx="388256" cy="22860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Right Arrow 21"/>
          <p:cNvSpPr/>
          <p:nvPr/>
        </p:nvSpPr>
        <p:spPr>
          <a:xfrm>
            <a:off x="4080328" y="6400799"/>
            <a:ext cx="607787" cy="37457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13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50392"/>
            <a:ext cx="7543800" cy="3962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0" y="5269992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atin typeface="Shonar Bangla" pitchFamily="34" charset="0"/>
                <a:cs typeface="Shonar Bangla" pitchFamily="34" charset="0"/>
              </a:rPr>
              <a:t>আয়তাকার</a:t>
            </a:r>
            <a:r>
              <a:rPr lang="en-US" sz="4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গম</a:t>
            </a:r>
            <a:r>
              <a:rPr lang="en-US" sz="4800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b="1" dirty="0" err="1" smtClean="0">
                <a:latin typeface="Shonar Bangla" pitchFamily="34" charset="0"/>
                <a:cs typeface="Shonar Bangla" pitchFamily="34" charset="0"/>
              </a:rPr>
              <a:t>ক্ষেত</a:t>
            </a:r>
            <a:endParaRPr lang="en-IN" sz="4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1460" y="227076"/>
            <a:ext cx="140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Shonar Bangla" pitchFamily="34" charset="0"/>
                <a:cs typeface="Shonar Bangla" pitchFamily="34" charset="0"/>
              </a:rPr>
              <a:t>৭০ মিঃ</a:t>
            </a:r>
            <a:endParaRPr lang="en-IN" sz="28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" y="2789444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Shonar Bangla" pitchFamily="34" charset="0"/>
                <a:cs typeface="Shonar Bangla" pitchFamily="34" charset="0"/>
              </a:rPr>
              <a:t>৫০মি</a:t>
            </a:r>
            <a:r>
              <a:rPr lang="bn-BD" sz="32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IN" sz="3200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20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</TotalTime>
  <Words>292</Words>
  <Application>Microsoft Office PowerPoint</Application>
  <PresentationFormat>On-screen Show (4:3)</PresentationFormat>
  <Paragraphs>84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ূীবগহ</dc:creator>
  <cp:lastModifiedBy>ূীবগহ</cp:lastModifiedBy>
  <cp:revision>154</cp:revision>
  <dcterms:created xsi:type="dcterms:W3CDTF">2006-08-16T00:00:00Z</dcterms:created>
  <dcterms:modified xsi:type="dcterms:W3CDTF">2014-05-05T02:23:03Z</dcterms:modified>
</cp:coreProperties>
</file>